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91" r:id="rId3"/>
    <p:sldId id="292" r:id="rId4"/>
    <p:sldId id="270" r:id="rId5"/>
    <p:sldId id="294" r:id="rId6"/>
    <p:sldId id="295" r:id="rId7"/>
    <p:sldId id="297" r:id="rId8"/>
    <p:sldId id="283" r:id="rId9"/>
    <p:sldId id="267" r:id="rId10"/>
    <p:sldId id="259" r:id="rId11"/>
    <p:sldId id="293" r:id="rId12"/>
    <p:sldId id="298" r:id="rId13"/>
    <p:sldId id="299" r:id="rId14"/>
    <p:sldId id="296" r:id="rId15"/>
  </p:sldIdLst>
  <p:sldSz cx="10693400" cy="7561263"/>
  <p:notesSz cx="6858000" cy="9947275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 autoAdjust="0"/>
    <p:restoredTop sz="94660"/>
  </p:normalViewPr>
  <p:slideViewPr>
    <p:cSldViewPr>
      <p:cViewPr>
        <p:scale>
          <a:sx n="100" d="100"/>
          <a:sy n="100" d="100"/>
        </p:scale>
        <p:origin x="-3252" y="-112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1_&#1053;&#1040;&#1044;\&#1050;&#1086;&#1085;&#1082;&#1091;&#1088;&#1089;&#1099;\&#1055;&#1072;&#1089;&#1089;&#1072;&#1078;&#1080;&#1088;&#1086;&#1087;&#1086;&#1090;&#1086;&#1082;%20&#1076;&#1086;%202027%20&#1075;%20&#1087;&#1083;&#1072;&#108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3"/>
          <c:order val="0"/>
          <c:tx>
            <c:v>PAX с Терминалом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'2033'!$C$4:$M$4</c:f>
              <c:numCache>
                <c:formatCode>0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'2033'!$C$17:$M$17</c:f>
              <c:numCache>
                <c:formatCode>0</c:formatCode>
                <c:ptCount val="11"/>
                <c:pt idx="0">
                  <c:v>269.73</c:v>
                </c:pt>
                <c:pt idx="1">
                  <c:v>376.774</c:v>
                </c:pt>
                <c:pt idx="2">
                  <c:v>478.48899999999998</c:v>
                </c:pt>
                <c:pt idx="3">
                  <c:v>340.99700000000001</c:v>
                </c:pt>
                <c:pt idx="4">
                  <c:v>543.28200000000004</c:v>
                </c:pt>
                <c:pt idx="5">
                  <c:v>645.76</c:v>
                </c:pt>
                <c:pt idx="6">
                  <c:v>736.601</c:v>
                </c:pt>
                <c:pt idx="7">
                  <c:v>782.67033600000002</c:v>
                </c:pt>
                <c:pt idx="8">
                  <c:v>826.25889081600008</c:v>
                </c:pt>
                <c:pt idx="9">
                  <c:v>872.27635550169612</c:v>
                </c:pt>
                <c:pt idx="10">
                  <c:v>915.89017327678096</c:v>
                </c:pt>
              </c:numCache>
            </c:numRef>
          </c:val>
        </c:ser>
        <c:ser>
          <c:idx val="32"/>
          <c:order val="1"/>
          <c:tx>
            <c:v>PAX Без Терминала</c:v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'2033'!$C$4:$M$4</c:f>
              <c:numCache>
                <c:formatCode>0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'2033'!#ССЫЛКА!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48100480"/>
        <c:axId val="48102400"/>
      </c:barChart>
      <c:catAx>
        <c:axId val="4810048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02400"/>
        <c:crosses val="autoZero"/>
        <c:auto val="1"/>
        <c:lblAlgn val="ctr"/>
        <c:lblOffset val="100"/>
        <c:noMultiLvlLbl val="0"/>
      </c:catAx>
      <c:valAx>
        <c:axId val="48102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0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9DD1B-C273-49F4-8315-4730E3DB1915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746125"/>
            <a:ext cx="52736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AE42B-00F6-44A2-8EDF-D05A84391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8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2163" y="746125"/>
            <a:ext cx="52736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6BB-86CA-475E-9864-78D9C08C0DB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5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upki.ru/lot_view/12321228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HotLine@novaport.ru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upki.ru/lot_view/123212286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upki.ru/lot_view/123212286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upki.ru/lot_view/123212286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upki.ru/lot_view/123212286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upki.ru/lot_view/123212286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399" cy="7561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5" y="199231"/>
            <a:ext cx="647700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4000" dirty="0" smtClean="0">
                <a:solidFill>
                  <a:schemeClr val="bg1"/>
                </a:solidFill>
              </a:rPr>
              <a:t>АРЕНДА ПОМЕЩЕНИЙ </a:t>
            </a:r>
          </a:p>
          <a:p>
            <a:pPr algn="r">
              <a:lnSpc>
                <a:spcPct val="80000"/>
              </a:lnSpc>
            </a:pPr>
            <a:r>
              <a:rPr lang="ru-RU" sz="4000" b="1" dirty="0" smtClean="0">
                <a:solidFill>
                  <a:schemeClr val="bg1"/>
                </a:solidFill>
              </a:rPr>
              <a:t>В АЭРОВОКЗАЛЬНОМ </a:t>
            </a:r>
          </a:p>
          <a:p>
            <a:pPr algn="r">
              <a:lnSpc>
                <a:spcPct val="80000"/>
              </a:lnSpc>
            </a:pPr>
            <a:r>
              <a:rPr lang="ru-RU" sz="4000" b="1" dirty="0" smtClean="0">
                <a:solidFill>
                  <a:schemeClr val="bg1"/>
                </a:solidFill>
              </a:rPr>
              <a:t>КОМПЛЕКСЕ</a:t>
            </a:r>
          </a:p>
          <a:p>
            <a:pPr algn="r">
              <a:lnSpc>
                <a:spcPct val="80000"/>
              </a:lnSpc>
            </a:pPr>
            <a:endParaRPr lang="ru-RU" sz="3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ru-RU" sz="3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ЗАПРОС ПРЕДЛОЖЕННИЙ</a:t>
            </a:r>
          </a:p>
          <a:p>
            <a:r>
              <a:rPr lang="ru-RU" sz="3200" u="sng" dirty="0">
                <a:solidFill>
                  <a:schemeClr val="dk1"/>
                </a:solidFill>
                <a:hlinkClick r:id="rId3"/>
              </a:rPr>
              <a:t>123212286</a:t>
            </a:r>
            <a:endParaRPr lang="ru-RU" sz="3200" dirty="0">
              <a:solidFill>
                <a:schemeClr val="dk1"/>
              </a:solidFill>
            </a:endParaRPr>
          </a:p>
          <a:p>
            <a:pPr algn="r">
              <a:lnSpc>
                <a:spcPct val="80000"/>
              </a:lnSpc>
            </a:pP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3700" y="194673"/>
            <a:ext cx="1289304" cy="1289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406174"/>
            <a:ext cx="9448800" cy="41938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9500" y="1494631"/>
            <a:ext cx="89154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ЗАЛ ВНУТРЕННИХ АВИАЛИНИЙ,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 ЭТАЖ, 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НЕСТЕРИЛЬНАЯ ЗОНА, </a:t>
            </a:r>
          </a:p>
          <a:p>
            <a:pPr algn="ctr">
              <a:lnSpc>
                <a:spcPct val="80000"/>
              </a:lnSpc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3300" y="599327"/>
            <a:ext cx="8915400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ПРЕДЛАГАЮТСЯ  ПЛОЩАДИ ДЛЯ ОСУЩЕСТВЛЕНИЯ КОММЕРЧЕСКОЙ ДЕЯТЕЛЬНОСТИ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464050" y="6614316"/>
            <a:ext cx="457200" cy="603250"/>
          </a:xfrm>
          <a:prstGeom prst="rect">
            <a:avLst/>
          </a:prstGeom>
          <a:solidFill>
            <a:srgbClr val="FFFFFF">
              <a:alpha val="44000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Лот №2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194300" y="6600030"/>
            <a:ext cx="457200" cy="603250"/>
          </a:xfrm>
          <a:prstGeom prst="rect">
            <a:avLst/>
          </a:prstGeom>
          <a:solidFill>
            <a:srgbClr val="FFFFFF">
              <a:alpha val="44000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Лот №1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194300" y="5761831"/>
            <a:ext cx="457200" cy="457200"/>
          </a:xfrm>
          <a:prstGeom prst="rect">
            <a:avLst/>
          </a:prstGeom>
          <a:solidFill>
            <a:srgbClr val="FFFFFF">
              <a:alpha val="0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737100" y="5761831"/>
            <a:ext cx="457200" cy="475456"/>
          </a:xfrm>
          <a:prstGeom prst="rect">
            <a:avLst/>
          </a:prstGeom>
          <a:solidFill>
            <a:srgbClr val="FFFFFF">
              <a:alpha val="0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393928" y="6219031"/>
            <a:ext cx="57944" cy="40782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863306" y="6241176"/>
            <a:ext cx="57944" cy="40782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284976"/>
            <a:ext cx="7848599" cy="38242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9500" y="1494631"/>
            <a:ext cx="8915400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ЗАЛ ВНУТРЕННИХ АВИАЛИНИЙ, 2 ЭТАЖ, 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СТЕРИЛЬНАЯ ЗОНА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3300" y="599327"/>
            <a:ext cx="8915400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ПРЕДЛАГАЮТСЯ  ПЛОЩАДИ ДЛЯ ОСУЩЕСТВЛЕНИЯ КОММЕРЧЕСКОЙ ДЕЯТЕЛЬНОСТИ 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864893" y="3750468"/>
            <a:ext cx="455612" cy="228600"/>
          </a:xfrm>
          <a:prstGeom prst="rect">
            <a:avLst/>
          </a:prstGeom>
          <a:solidFill>
            <a:srgbClr val="FFFFFF">
              <a:alpha val="0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096095" y="6109263"/>
            <a:ext cx="457200" cy="603250"/>
          </a:xfrm>
          <a:prstGeom prst="rect">
            <a:avLst/>
          </a:prstGeom>
          <a:solidFill>
            <a:srgbClr val="FFFFFF">
              <a:alpha val="44000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Лот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№3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691856" y="4016374"/>
            <a:ext cx="399256" cy="193182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402534" y="6026940"/>
            <a:ext cx="457200" cy="603250"/>
          </a:xfrm>
          <a:prstGeom prst="rect">
            <a:avLst/>
          </a:prstGeom>
          <a:solidFill>
            <a:srgbClr val="FFFFFF">
              <a:alpha val="44000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Лот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№4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2096095" y="3692528"/>
            <a:ext cx="3175" cy="241673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070496" y="3606803"/>
            <a:ext cx="75804" cy="85725"/>
          </a:xfrm>
          <a:prstGeom prst="rect">
            <a:avLst/>
          </a:prstGeom>
          <a:solidFill>
            <a:srgbClr val="FFFFFF">
              <a:alpha val="0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1_НАД\1_Сотрудники\Мункуев А\2 этаж зона досмотра-приорити для Вики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2208689"/>
            <a:ext cx="7772400" cy="4162742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1079500" y="1494631"/>
            <a:ext cx="8915400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ЗАЛ ВНУТРЕННИХ АВИАЛИНИЙ, 2 ЭТАЖ, 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БИЗНЕС ЗАЛ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3300" y="599327"/>
            <a:ext cx="8915400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ПРЕДЛАГАЮТСЯ  ПЛОЩАДИ ДЛЯ ОСУЩЕСТВЛЕНИЯ КОММЕРЧЕСКОЙ ДЕЯТЕЛЬНОСТИ 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331459" y="6069806"/>
            <a:ext cx="457200" cy="603250"/>
          </a:xfrm>
          <a:prstGeom prst="rect">
            <a:avLst/>
          </a:prstGeom>
          <a:solidFill>
            <a:srgbClr val="FFFFFF">
              <a:alpha val="44000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Лот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№5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5468619" y="3318670"/>
            <a:ext cx="182881" cy="26717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403215" y="3211513"/>
            <a:ext cx="45719" cy="71438"/>
          </a:xfrm>
          <a:prstGeom prst="rect">
            <a:avLst/>
          </a:prstGeom>
          <a:solidFill>
            <a:srgbClr val="FFFFFF">
              <a:alpha val="0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9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263615"/>
            <a:ext cx="7391400" cy="395541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1079500" y="1494631"/>
            <a:ext cx="8915400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АЭРОВОКЗАЛЬНЫЙ КОМПЛЕКС, 1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ЭТАЖ, 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ЗАЛ ПРИЛЕТА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3300" y="599327"/>
            <a:ext cx="8915400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ПРЕДЛАГАЮТСЯ  ПЛОЩАДИ ДЛЯ ОСУЩЕСТВЛЕНИЯ КОММЕРЧЕСКОЙ ДЕЯТЕЛЬНОСТИ 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331459" y="6069806"/>
            <a:ext cx="457200" cy="603250"/>
          </a:xfrm>
          <a:prstGeom prst="rect">
            <a:avLst/>
          </a:prstGeom>
          <a:solidFill>
            <a:srgbClr val="FFFFFF">
              <a:alpha val="44000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Лот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№6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5549899" y="4232987"/>
            <a:ext cx="1" cy="174911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556883" y="4169090"/>
            <a:ext cx="48897" cy="72231"/>
          </a:xfrm>
          <a:prstGeom prst="rect">
            <a:avLst/>
          </a:prstGeom>
          <a:solidFill>
            <a:srgbClr val="FFFFFF">
              <a:alpha val="0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 flipH="1">
            <a:off x="4584700" y="6069806"/>
            <a:ext cx="381000" cy="603250"/>
          </a:xfrm>
          <a:prstGeom prst="rect">
            <a:avLst/>
          </a:prstGeom>
          <a:solidFill>
            <a:srgbClr val="FFFFFF">
              <a:alpha val="44000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Лот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№7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772024" y="5228431"/>
            <a:ext cx="0" cy="84137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rgbClr val="276FE9">
              <a:alpha val="10000"/>
            </a:srgbClr>
          </a:solidFill>
        </p:spPr>
        <p:txBody>
          <a:bodyPr lIns="104306" tIns="52153" rIns="104306" bIns="52153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8408" y="1436687"/>
            <a:ext cx="9684076" cy="12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Мы рады сотрудничать с Вами и готовы предоставить дополнительную интересующую Вас информацию.</a:t>
            </a:r>
          </a:p>
          <a:p>
            <a:pPr algn="l"/>
            <a:endParaRPr lang="ru-RU" i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29806" y="2699748"/>
            <a:ext cx="7492705" cy="170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Дамбаева Виктория Юрьевна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Директор филиала ООО «НОВАПОРТ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Трейдинг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»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г.Улан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-Удэ</a:t>
            </a:r>
          </a:p>
          <a:p>
            <a:endParaRPr lang="ru-RU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600" i="1" dirty="0" err="1" smtClean="0">
                <a:solidFill>
                  <a:schemeClr val="tx2">
                    <a:lumMod val="75000"/>
                  </a:schemeClr>
                </a:solidFill>
              </a:rPr>
              <a:t>Тел.моб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.: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+7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914 982 8048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, (3012) 22 79 59 </a:t>
            </a:r>
            <a:endParaRPr lang="ru-RU" sz="16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E-mail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dambaeva@airportbaikal.ru</a:t>
            </a:r>
            <a:endParaRPr lang="ru-RU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7"/>
            <a:ext cx="2580580" cy="624383"/>
          </a:xfrm>
          <a:prstGeom prst="rect">
            <a:avLst/>
          </a:prstGeom>
        </p:spPr>
      </p:pic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43180" y="194673"/>
            <a:ext cx="1289304" cy="12893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59" r="5225" b="-367"/>
          <a:stretch/>
        </p:blipFill>
        <p:spPr>
          <a:xfrm>
            <a:off x="1941727" y="4623193"/>
            <a:ext cx="7001453" cy="1547148"/>
          </a:xfrm>
          <a:custGeom>
            <a:avLst/>
            <a:gdLst/>
            <a:ahLst/>
            <a:cxnLst/>
            <a:rect l="l" t="t" r="r" b="b"/>
            <a:pathLst>
              <a:path w="3434858" h="2084130">
                <a:moveTo>
                  <a:pt x="1225971" y="1141"/>
                </a:moveTo>
                <a:cubicBezTo>
                  <a:pt x="1283624" y="3345"/>
                  <a:pt x="1341187" y="8746"/>
                  <a:pt x="1398467" y="17334"/>
                </a:cubicBezTo>
                <a:cubicBezTo>
                  <a:pt x="1484331" y="31639"/>
                  <a:pt x="1570921" y="22789"/>
                  <a:pt x="1657200" y="16728"/>
                </a:cubicBezTo>
                <a:cubicBezTo>
                  <a:pt x="1761649" y="9334"/>
                  <a:pt x="1865993" y="5334"/>
                  <a:pt x="1970648" y="17456"/>
                </a:cubicBezTo>
                <a:cubicBezTo>
                  <a:pt x="2045091" y="26183"/>
                  <a:pt x="2119948" y="18061"/>
                  <a:pt x="2194600" y="13213"/>
                </a:cubicBezTo>
                <a:cubicBezTo>
                  <a:pt x="2272509" y="6910"/>
                  <a:pt x="2350711" y="6910"/>
                  <a:pt x="2428622" y="13213"/>
                </a:cubicBezTo>
                <a:cubicBezTo>
                  <a:pt x="2499846" y="19540"/>
                  <a:pt x="2571412" y="18037"/>
                  <a:pt x="2642398" y="8727"/>
                </a:cubicBezTo>
                <a:cubicBezTo>
                  <a:pt x="2725458" y="-1455"/>
                  <a:pt x="2808518" y="6424"/>
                  <a:pt x="2891579" y="13819"/>
                </a:cubicBezTo>
                <a:cubicBezTo>
                  <a:pt x="3037765" y="27031"/>
                  <a:pt x="3183847" y="21092"/>
                  <a:pt x="3329721" y="11394"/>
                </a:cubicBezTo>
                <a:lnTo>
                  <a:pt x="3422995" y="10092"/>
                </a:lnTo>
                <a:lnTo>
                  <a:pt x="3423106" y="30386"/>
                </a:lnTo>
                <a:cubicBezTo>
                  <a:pt x="3435867" y="237971"/>
                  <a:pt x="3438238" y="446198"/>
                  <a:pt x="3430208" y="654090"/>
                </a:cubicBezTo>
                <a:cubicBezTo>
                  <a:pt x="3423106" y="827990"/>
                  <a:pt x="3429304" y="1002474"/>
                  <a:pt x="3417295" y="1176228"/>
                </a:cubicBezTo>
                <a:cubicBezTo>
                  <a:pt x="3411355" y="1261425"/>
                  <a:pt x="3404770" y="1348083"/>
                  <a:pt x="3419490" y="1431526"/>
                </a:cubicBezTo>
                <a:cubicBezTo>
                  <a:pt x="3444413" y="1572253"/>
                  <a:pt x="3430724" y="1710643"/>
                  <a:pt x="3415229" y="1849910"/>
                </a:cubicBezTo>
                <a:cubicBezTo>
                  <a:pt x="3410101" y="1894678"/>
                  <a:pt x="3408864" y="1939801"/>
                  <a:pt x="3411481" y="1984635"/>
                </a:cubicBezTo>
                <a:lnTo>
                  <a:pt x="3420281" y="2045052"/>
                </a:lnTo>
                <a:lnTo>
                  <a:pt x="3334389" y="2032837"/>
                </a:lnTo>
                <a:cubicBezTo>
                  <a:pt x="3297879" y="2029644"/>
                  <a:pt x="3261227" y="2028419"/>
                  <a:pt x="3224622" y="2029160"/>
                </a:cubicBezTo>
                <a:cubicBezTo>
                  <a:pt x="3151412" y="2030641"/>
                  <a:pt x="3078391" y="2039983"/>
                  <a:pt x="3007079" y="2057157"/>
                </a:cubicBezTo>
                <a:cubicBezTo>
                  <a:pt x="2872697" y="2088306"/>
                  <a:pt x="2737925" y="2094750"/>
                  <a:pt x="2602371" y="2064436"/>
                </a:cubicBezTo>
                <a:cubicBezTo>
                  <a:pt x="2476389" y="2035818"/>
                  <a:pt x="2344507" y="2037215"/>
                  <a:pt x="2219280" y="2068494"/>
                </a:cubicBezTo>
                <a:cubicBezTo>
                  <a:pt x="2186857" y="2075416"/>
                  <a:pt x="2153821" y="2079653"/>
                  <a:pt x="2120577" y="2081145"/>
                </a:cubicBezTo>
                <a:cubicBezTo>
                  <a:pt x="1999217" y="2090573"/>
                  <a:pt x="1879549" y="2074701"/>
                  <a:pt x="1759622" y="2061453"/>
                </a:cubicBezTo>
                <a:cubicBezTo>
                  <a:pt x="1683186" y="2052622"/>
                  <a:pt x="1605969" y="2039136"/>
                  <a:pt x="1530313" y="2061453"/>
                </a:cubicBezTo>
                <a:cubicBezTo>
                  <a:pt x="1477590" y="2076742"/>
                  <a:pt x="1421623" y="2080142"/>
                  <a:pt x="1367155" y="2071358"/>
                </a:cubicBezTo>
                <a:cubicBezTo>
                  <a:pt x="1270484" y="2056548"/>
                  <a:pt x="1172107" y="2053457"/>
                  <a:pt x="1074563" y="2062169"/>
                </a:cubicBezTo>
                <a:cubicBezTo>
                  <a:pt x="1010251" y="2067921"/>
                  <a:pt x="945429" y="2067038"/>
                  <a:pt x="881325" y="2059543"/>
                </a:cubicBezTo>
                <a:cubicBezTo>
                  <a:pt x="795121" y="2049639"/>
                  <a:pt x="707357" y="2034243"/>
                  <a:pt x="620895" y="2052980"/>
                </a:cubicBezTo>
                <a:cubicBezTo>
                  <a:pt x="483518" y="2082816"/>
                  <a:pt x="346272" y="2076848"/>
                  <a:pt x="207854" y="2064914"/>
                </a:cubicBezTo>
                <a:cubicBezTo>
                  <a:pt x="156354" y="2060439"/>
                  <a:pt x="104562" y="2055725"/>
                  <a:pt x="52622" y="2054367"/>
                </a:cubicBezTo>
                <a:lnTo>
                  <a:pt x="12047" y="2054851"/>
                </a:lnTo>
                <a:lnTo>
                  <a:pt x="2957" y="1815310"/>
                </a:lnTo>
                <a:cubicBezTo>
                  <a:pt x="-270" y="1732929"/>
                  <a:pt x="-1846" y="1650548"/>
                  <a:pt x="3487" y="1568139"/>
                </a:cubicBezTo>
                <a:cubicBezTo>
                  <a:pt x="12457" y="1429500"/>
                  <a:pt x="20094" y="1290971"/>
                  <a:pt x="12700" y="1152224"/>
                </a:cubicBezTo>
                <a:cubicBezTo>
                  <a:pt x="7675" y="1076879"/>
                  <a:pt x="5703" y="1001421"/>
                  <a:pt x="6775" y="925999"/>
                </a:cubicBezTo>
                <a:lnTo>
                  <a:pt x="11863" y="832882"/>
                </a:lnTo>
                <a:lnTo>
                  <a:pt x="20970" y="766654"/>
                </a:lnTo>
                <a:lnTo>
                  <a:pt x="24654" y="677192"/>
                </a:lnTo>
                <a:lnTo>
                  <a:pt x="25185" y="676317"/>
                </a:lnTo>
                <a:lnTo>
                  <a:pt x="25185" y="665409"/>
                </a:lnTo>
                <a:lnTo>
                  <a:pt x="24741" y="664535"/>
                </a:lnTo>
                <a:lnTo>
                  <a:pt x="20970" y="572951"/>
                </a:lnTo>
                <a:lnTo>
                  <a:pt x="18150" y="552445"/>
                </a:lnTo>
                <a:lnTo>
                  <a:pt x="15972" y="515645"/>
                </a:lnTo>
                <a:cubicBezTo>
                  <a:pt x="2990" y="410624"/>
                  <a:pt x="-416" y="304831"/>
                  <a:pt x="5790" y="199319"/>
                </a:cubicBezTo>
                <a:lnTo>
                  <a:pt x="13901" y="9025"/>
                </a:lnTo>
                <a:lnTo>
                  <a:pt x="109477" y="8001"/>
                </a:lnTo>
                <a:cubicBezTo>
                  <a:pt x="187346" y="8970"/>
                  <a:pt x="265007" y="27152"/>
                  <a:pt x="343084" y="23759"/>
                </a:cubicBezTo>
                <a:cubicBezTo>
                  <a:pt x="579702" y="13819"/>
                  <a:pt x="816423" y="17092"/>
                  <a:pt x="1052937" y="4121"/>
                </a:cubicBezTo>
                <a:cubicBezTo>
                  <a:pt x="1110576" y="-73"/>
                  <a:pt x="1168318" y="-1064"/>
                  <a:pt x="1225971" y="1141"/>
                </a:cubicBezTo>
                <a:close/>
              </a:path>
            </a:pathLst>
          </a:custGeom>
        </p:spPr>
      </p:pic>
      <p:sp>
        <p:nvSpPr>
          <p:cNvPr id="8" name="Прямоугольник 7"/>
          <p:cNvSpPr/>
          <p:nvPr/>
        </p:nvSpPr>
        <p:spPr>
          <a:xfrm>
            <a:off x="835025" y="6295231"/>
            <a:ext cx="93815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В случае наличия у Вас информации о признаках мошенничества, коррупции, злоупотребления должностными полномочиями со стороны сотрудников Организатора торгов или участников процедур, просим Вас сообщить об этом по следующим контактам: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3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Адрес электронной почты: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hlinkClick r:id="rId6"/>
              </a:rPr>
              <a:t>HotLine@novaport.ru</a:t>
            </a:r>
            <a:endParaRPr lang="ru-RU" sz="13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Назначение: Заместителю Генерального директора по закупкам, контролю и специальным проектам развития</a:t>
            </a:r>
          </a:p>
          <a:p>
            <a:pPr algn="ctr"/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Телефон: +7 (4012) 610 – 506</a:t>
            </a:r>
          </a:p>
        </p:txBody>
      </p:sp>
    </p:spTree>
    <p:extLst>
      <p:ext uri="{BB962C8B-B14F-4D97-AF65-F5344CB8AC3E}">
        <p14:creationId xmlns:p14="http://schemas.microsoft.com/office/powerpoint/2010/main" val="1477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7"/>
            <a:ext cx="2580580" cy="6243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0" y="1189831"/>
            <a:ext cx="53467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АЭРОПОРТ ГОРОДА УЛАН-УДЭ</a:t>
            </a:r>
          </a:p>
          <a:p>
            <a:pPr>
              <a:lnSpc>
                <a:spcPct val="80000"/>
              </a:lnSpc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ОДИН ИЗ КРУПНЕЙШИХ АЭРОПОРТОВ ДАЛЬНЕГО ВОСТОКА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241261"/>
            <a:ext cx="4716016" cy="7711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12" y="4456112"/>
            <a:ext cx="4744375" cy="23721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8375" y="2180431"/>
            <a:ext cx="53467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Более 20 направлений в маршрутной сети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Активное развитие региональной авиации, как основного драйвера роста транспортной доступности региона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В апреле 2023 г. начало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реализации проекта строительства нового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терминала, окончание строительства в 2024 г.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5075" y="4475257"/>
            <a:ext cx="3889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Динамика пассажиропотока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66" y="1189831"/>
            <a:ext cx="343852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404526"/>
              </p:ext>
            </p:extLst>
          </p:nvPr>
        </p:nvGraphicFramePr>
        <p:xfrm>
          <a:off x="5763360" y="5228431"/>
          <a:ext cx="4764940" cy="145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6182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7"/>
            <a:ext cx="2580580" cy="624383"/>
          </a:xfrm>
          <a:prstGeom prst="rect">
            <a:avLst/>
          </a:prstGeom>
        </p:spPr>
      </p:pic>
      <p:pic>
        <p:nvPicPr>
          <p:cNvPr id="1027" name="Picture 3" descr="C:\Users\Dambaeva.V\Desktop\ФОТО РЕКЛАМНЫХ ПЛОЩАДЕЙ\DSC_08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4616547"/>
            <a:ext cx="2660646" cy="17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13100" y="565863"/>
            <a:ext cx="7010400" cy="1054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Международный аэропорт Улан-Удэ предлагает в аренду площади для осуществления коммерческой деятельности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10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171031"/>
            <a:ext cx="4363784" cy="322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3"/>
          <p:cNvSpPr txBox="1">
            <a:spLocks/>
          </p:cNvSpPr>
          <p:nvPr/>
        </p:nvSpPr>
        <p:spPr>
          <a:xfrm>
            <a:off x="698500" y="1494631"/>
            <a:ext cx="2743200" cy="138170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ru-RU" alt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населения:</a:t>
            </a:r>
          </a:p>
          <a:p>
            <a:pPr>
              <a:lnSpc>
                <a:spcPct val="110000"/>
              </a:lnSpc>
              <a:defRPr/>
            </a:pPr>
            <a:r>
              <a:rPr lang="ru-RU" alt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Бурятия </a:t>
            </a:r>
            <a:r>
              <a:rPr lang="ru-RU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984,1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чел. </a:t>
            </a:r>
            <a:b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Улан-Удэ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430,6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чел.</a:t>
            </a:r>
          </a:p>
          <a:p>
            <a:pPr>
              <a:lnSpc>
                <a:spcPct val="110000"/>
              </a:lnSpc>
              <a:defRPr/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Среднедушевой доход в месяц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25 615,00 руб. (2020) </a:t>
            </a:r>
          </a:p>
          <a:p>
            <a:pPr>
              <a:lnSpc>
                <a:spcPct val="110000"/>
              </a:lnSpc>
              <a:defRPr/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ВРП 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239,5 млн. руб. (2020)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  <a:defRPr/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ВРП на душу населения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290 301,4 (2019)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727700" y="1653407"/>
            <a:ext cx="4114800" cy="30352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точки в Аэропорту –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влияние на имидж компании.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рекламирования бренда для пассажиров с других регионов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2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393604"/>
              </p:ext>
            </p:extLst>
          </p:nvPr>
        </p:nvGraphicFramePr>
        <p:xfrm>
          <a:off x="393700" y="717390"/>
          <a:ext cx="9982201" cy="6621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414">
                  <a:extLst>
                    <a:ext uri="{9D8B030D-6E8A-4147-A177-3AD203B41FA5}">
                      <a16:colId xmlns:a16="http://schemas.microsoft.com/office/drawing/2014/main" xmlns="" val="997328977"/>
                    </a:ext>
                  </a:extLst>
                </a:gridCol>
                <a:gridCol w="2632985">
                  <a:extLst>
                    <a:ext uri="{9D8B030D-6E8A-4147-A177-3AD203B41FA5}">
                      <a16:colId xmlns:a16="http://schemas.microsoft.com/office/drawing/2014/main" xmlns="" val="1070768845"/>
                    </a:ext>
                  </a:extLst>
                </a:gridCol>
                <a:gridCol w="696433">
                  <a:extLst>
                    <a:ext uri="{9D8B030D-6E8A-4147-A177-3AD203B41FA5}">
                      <a16:colId xmlns:a16="http://schemas.microsoft.com/office/drawing/2014/main" xmlns="" val="3569419207"/>
                    </a:ext>
                  </a:extLst>
                </a:gridCol>
                <a:gridCol w="619051">
                  <a:extLst>
                    <a:ext uri="{9D8B030D-6E8A-4147-A177-3AD203B41FA5}">
                      <a16:colId xmlns:a16="http://schemas.microsoft.com/office/drawing/2014/main" xmlns="" val="120148697"/>
                    </a:ext>
                  </a:extLst>
                </a:gridCol>
                <a:gridCol w="2553586">
                  <a:extLst>
                    <a:ext uri="{9D8B030D-6E8A-4147-A177-3AD203B41FA5}">
                      <a16:colId xmlns:a16="http://schemas.microsoft.com/office/drawing/2014/main" xmlns="" val="3042952903"/>
                    </a:ext>
                  </a:extLst>
                </a:gridCol>
                <a:gridCol w="2785732">
                  <a:extLst>
                    <a:ext uri="{9D8B030D-6E8A-4147-A177-3AD203B41FA5}">
                      <a16:colId xmlns:a16="http://schemas.microsoft.com/office/drawing/2014/main" xmlns="" val="2555692294"/>
                    </a:ext>
                  </a:extLst>
                </a:gridCol>
              </a:tblGrid>
              <a:tr h="3940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№ лота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Расположение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кв.м.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№ на схеме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Описание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Минимальные коммерческие условия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2649436"/>
                  </a:ext>
                </a:extLst>
              </a:tr>
              <a:tr h="2819401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Аэровокзальный комплекс, зал внутренних авиалиний</a:t>
                      </a:r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1 этаж, </a:t>
                      </a:r>
                      <a:endParaRPr lang="ru-RU" sz="95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нестерильная </a:t>
                      </a:r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зона</a:t>
                      </a:r>
                      <a:endParaRPr kumimoji="0" lang="ru-RU" sz="9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10,5 </a:t>
                      </a:r>
                      <a:r>
                        <a:rPr lang="ru-RU" sz="95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9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9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Свободное назначение </a:t>
                      </a:r>
                      <a:r>
                        <a:rPr kumimoji="0" lang="ru-RU" sz="9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(за исключением предприятий общественного питания), зона ритейла,  прочие торговые для организации коммерческой деятельности.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Срок договора: </a:t>
                      </a: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 </a:t>
                      </a: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месяца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Изменение размера арендной платы раз в год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Одностороннее расторжение за 30 календарных дней.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 Предоставление данных о выручке ежемесячно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Обязательное предоставление доступа в ОФД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7. Организация предоставления услуг в круглосуточном режиме без выходных</a:t>
                      </a:r>
                    </a:p>
                    <a:p>
                      <a:r>
                        <a:rPr kumimoji="0" lang="ru-RU" sz="9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8. Арендные каникулы до 15 календарных дней в случае необходимости реконфигурирования существующей конструкции точки, проведения ремонта (для нового арендатора).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 </a:t>
                      </a:r>
                      <a:r>
                        <a:rPr kumimoji="0" lang="ru-RU" sz="9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от выручки, но не менее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0,91 </a:t>
                      </a:r>
                      <a:r>
                        <a:rPr kumimoji="0" lang="ru-RU" sz="9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рублей за одного пассажира, обслуженного аэропортом, без НДС*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обеспечения заявки на участие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63 985 рублей</a:t>
                      </a:r>
                      <a:r>
                        <a:rPr kumimoji="0" lang="ru-RU" sz="9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в том числе НДС.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*НДС начисляется и уплачивается по ставке, установленной действующим законодательством РФ</a:t>
                      </a:r>
                      <a:endParaRPr kumimoji="0" lang="ru-RU" sz="95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6278785"/>
                  </a:ext>
                </a:extLst>
              </a:tr>
              <a:tr h="3238346"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Аэровокзальный комплекс, зал внутренних авиалиний</a:t>
                      </a:r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1 этаж, </a:t>
                      </a:r>
                      <a:endParaRPr lang="ru-RU" sz="95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нестерильная </a:t>
                      </a:r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зона</a:t>
                      </a:r>
                      <a:endParaRPr kumimoji="0" lang="ru-RU" sz="9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10,5 </a:t>
                      </a:r>
                      <a:r>
                        <a:rPr lang="ru-RU" sz="95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9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9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Свободное назначение </a:t>
                      </a:r>
                      <a:r>
                        <a:rPr kumimoji="0" lang="ru-RU" sz="9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(за исключением предприятий общественного питания), зона ритейла,  прочие торговые для организации коммерческой деятельности.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Срок договора: </a:t>
                      </a: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 </a:t>
                      </a: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месяца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Изменение размера арендной платы раз в год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Одностороннее расторжение за 30 календарных дней.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 Предоставление данных о выручке ежемесячно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Обязательное предоставление доступа в ОФД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7. Организация предоставления услуг в круглосуточном режиме без выходных</a:t>
                      </a:r>
                    </a:p>
                    <a:p>
                      <a:r>
                        <a:rPr kumimoji="0" lang="ru-RU" sz="9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8. Арендные каникулы до 15 календарных дней в случае необходимости реконфигурирования существующей конструкции точки, проведения ремонта (для нового арендатора).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21 % от выручки, но не менее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0,91 рублей за одного пассажира, обслуженного аэропортом, без НДС*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обеспечения заявки на участие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63 985 рублей, в том числе НДС.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*НДС начисляется и уплачивается по ставке, установленной действующим законодательством РФ</a:t>
                      </a:r>
                      <a:endParaRPr kumimoji="0" lang="ru-RU" sz="95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82247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6100" y="275431"/>
            <a:ext cx="9753600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ПРЕДЛАГАЕМЫЕ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КОММЕРЧЕСКИЕ ПЛОЩАДИ ДЛЯ ЗАПРОСА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ПРЕДЛОЖЕНИЙ </a:t>
            </a:r>
            <a:r>
              <a:rPr lang="ru-RU" sz="1800" u="sng" dirty="0">
                <a:solidFill>
                  <a:schemeClr val="dk1"/>
                </a:solidFill>
                <a:hlinkClick r:id="rId2"/>
              </a:rPr>
              <a:t>123212286</a:t>
            </a:r>
            <a:endParaRPr lang="ru-RU" sz="1800" dirty="0">
              <a:solidFill>
                <a:schemeClr val="dk1"/>
              </a:solidFill>
            </a:endParaRPr>
          </a:p>
          <a:p>
            <a:pPr algn="ctr">
              <a:lnSpc>
                <a:spcPct val="80000"/>
              </a:lnSpc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225206"/>
              </p:ext>
            </p:extLst>
          </p:nvPr>
        </p:nvGraphicFramePr>
        <p:xfrm>
          <a:off x="393700" y="717390"/>
          <a:ext cx="9982201" cy="6431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414">
                  <a:extLst>
                    <a:ext uri="{9D8B030D-6E8A-4147-A177-3AD203B41FA5}">
                      <a16:colId xmlns:a16="http://schemas.microsoft.com/office/drawing/2014/main" xmlns="" val="997328977"/>
                    </a:ext>
                  </a:extLst>
                </a:gridCol>
                <a:gridCol w="2632985">
                  <a:extLst>
                    <a:ext uri="{9D8B030D-6E8A-4147-A177-3AD203B41FA5}">
                      <a16:colId xmlns:a16="http://schemas.microsoft.com/office/drawing/2014/main" xmlns="" val="1070768845"/>
                    </a:ext>
                  </a:extLst>
                </a:gridCol>
                <a:gridCol w="696433">
                  <a:extLst>
                    <a:ext uri="{9D8B030D-6E8A-4147-A177-3AD203B41FA5}">
                      <a16:colId xmlns:a16="http://schemas.microsoft.com/office/drawing/2014/main" xmlns="" val="3569419207"/>
                    </a:ext>
                  </a:extLst>
                </a:gridCol>
                <a:gridCol w="619051">
                  <a:extLst>
                    <a:ext uri="{9D8B030D-6E8A-4147-A177-3AD203B41FA5}">
                      <a16:colId xmlns:a16="http://schemas.microsoft.com/office/drawing/2014/main" xmlns="" val="120148697"/>
                    </a:ext>
                  </a:extLst>
                </a:gridCol>
                <a:gridCol w="2553586">
                  <a:extLst>
                    <a:ext uri="{9D8B030D-6E8A-4147-A177-3AD203B41FA5}">
                      <a16:colId xmlns:a16="http://schemas.microsoft.com/office/drawing/2014/main" xmlns="" val="3042952903"/>
                    </a:ext>
                  </a:extLst>
                </a:gridCol>
                <a:gridCol w="2785732">
                  <a:extLst>
                    <a:ext uri="{9D8B030D-6E8A-4147-A177-3AD203B41FA5}">
                      <a16:colId xmlns:a16="http://schemas.microsoft.com/office/drawing/2014/main" xmlns="" val="2555692294"/>
                    </a:ext>
                  </a:extLst>
                </a:gridCol>
              </a:tblGrid>
              <a:tr h="3940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№ лота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Расположение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кв.м.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№ на схеме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Описание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Минимальные коммерческие условия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2649436"/>
                  </a:ext>
                </a:extLst>
              </a:tr>
              <a:tr h="2590801"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Аэровокзальный комплекс, зал внутренних авиалиний, 2 этаж</a:t>
                      </a:r>
                    </a:p>
                    <a:p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стерильная зона</a:t>
                      </a:r>
                      <a:endParaRPr kumimoji="0" lang="ru-RU" sz="9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95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9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9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На право заключения договора субаренды для размещения </a:t>
                      </a:r>
                      <a:r>
                        <a:rPr kumimoji="0" lang="ru-RU" sz="10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вендинговых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аппаратов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Срок договора: 11 месяцев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Одностороннее расторжение за 30 календарных дней.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 Предоставление данных о выручке ежемесячно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Обязательное предоставление доступа в ОФД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7. Организация предоставления услуг в круглосуточном режиме без выходных.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 </a:t>
                      </a:r>
                      <a:r>
                        <a:rPr kumimoji="0" lang="ru-RU" sz="9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от выручки, но не менее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0,12 </a:t>
                      </a:r>
                      <a:r>
                        <a:rPr kumimoji="0" lang="ru-RU" sz="9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рублей за одного пассажира, обслуженного аэропортом, без НДС*</a:t>
                      </a:r>
                      <a:endParaRPr lang="ru-RU" sz="9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обеспечения заявки на участие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7 032  </a:t>
                      </a:r>
                      <a:r>
                        <a:rPr kumimoji="0" lang="ru-RU" sz="9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рублей, в том числе НДС.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*НДС начисляется и уплачивается по ставке, установленной действующим законодательством РФ</a:t>
                      </a:r>
                      <a:endParaRPr kumimoji="0" lang="ru-RU" sz="95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6278785"/>
                  </a:ext>
                </a:extLst>
              </a:tr>
              <a:tr h="3238346"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Аэровокзальный комплекс, зал внутренних авиалиний, 2 этаж,</a:t>
                      </a:r>
                    </a:p>
                    <a:p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стерильная </a:t>
                      </a:r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зона</a:t>
                      </a:r>
                    </a:p>
                    <a:p>
                      <a:endParaRPr kumimoji="0" lang="ru-RU" sz="9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9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9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9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17,22  </a:t>
                      </a:r>
                      <a:r>
                        <a:rPr lang="ru-RU" sz="95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9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Свободное назначение 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(за исключением предприятий общественного питания), зона ритейла,  прочие торговые для организации коммерческой деятельности.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Срок договора: 11-24 месяца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Изменение размера арендной платы раз в год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Одностороннее расторжение за 30 календарных дней.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 Предоставление данных о выручке ежемесячно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Обязательное предоставление доступа в ОФД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7. Организация предоставления услуг в круглосуточном режиме без выходных</a:t>
                      </a:r>
                    </a:p>
                    <a:p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8. Арендные каникулы до 15 календарных дней в случае необходимости реконфигурирования существующей конструкции точки, проведения ремонта (для нового арендатора).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 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от выручки, но не менее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2,73 рубля 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 одного пассажира, обслуженного аэропортом, без НДС*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обеспечения заявки на участие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159 963 рубля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в том числе НДС.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*НДС начисляется и уплачивается по ставке, установленной действующим законодательством РФ</a:t>
                      </a:r>
                      <a:endParaRPr kumimoji="0" lang="ru-RU" sz="1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82247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6100" y="275431"/>
            <a:ext cx="97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ПРЕДЛАГАЕМЫЕ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КОММЕРЧЕСКИЕ ПЛОЩАДИ ДЛЯ ЗАПРОСА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ПРЕДЛОЖЕНИЙ </a:t>
            </a:r>
            <a:r>
              <a:rPr lang="ru-RU" sz="1800" u="sng" dirty="0">
                <a:solidFill>
                  <a:schemeClr val="dk1"/>
                </a:solidFill>
                <a:hlinkClick r:id="rId2"/>
              </a:rPr>
              <a:t>123212286</a:t>
            </a:r>
            <a:endParaRPr lang="ru-RU"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903075"/>
              </p:ext>
            </p:extLst>
          </p:nvPr>
        </p:nvGraphicFramePr>
        <p:xfrm>
          <a:off x="393700" y="717390"/>
          <a:ext cx="9982201" cy="673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414">
                  <a:extLst>
                    <a:ext uri="{9D8B030D-6E8A-4147-A177-3AD203B41FA5}">
                      <a16:colId xmlns:a16="http://schemas.microsoft.com/office/drawing/2014/main" xmlns="" val="997328977"/>
                    </a:ext>
                  </a:extLst>
                </a:gridCol>
                <a:gridCol w="2632985">
                  <a:extLst>
                    <a:ext uri="{9D8B030D-6E8A-4147-A177-3AD203B41FA5}">
                      <a16:colId xmlns:a16="http://schemas.microsoft.com/office/drawing/2014/main" xmlns="" val="1070768845"/>
                    </a:ext>
                  </a:extLst>
                </a:gridCol>
                <a:gridCol w="696433">
                  <a:extLst>
                    <a:ext uri="{9D8B030D-6E8A-4147-A177-3AD203B41FA5}">
                      <a16:colId xmlns:a16="http://schemas.microsoft.com/office/drawing/2014/main" xmlns="" val="3569419207"/>
                    </a:ext>
                  </a:extLst>
                </a:gridCol>
                <a:gridCol w="619051">
                  <a:extLst>
                    <a:ext uri="{9D8B030D-6E8A-4147-A177-3AD203B41FA5}">
                      <a16:colId xmlns:a16="http://schemas.microsoft.com/office/drawing/2014/main" xmlns="" val="120148697"/>
                    </a:ext>
                  </a:extLst>
                </a:gridCol>
                <a:gridCol w="2553586">
                  <a:extLst>
                    <a:ext uri="{9D8B030D-6E8A-4147-A177-3AD203B41FA5}">
                      <a16:colId xmlns:a16="http://schemas.microsoft.com/office/drawing/2014/main" xmlns="" val="3042952903"/>
                    </a:ext>
                  </a:extLst>
                </a:gridCol>
                <a:gridCol w="2785732">
                  <a:extLst>
                    <a:ext uri="{9D8B030D-6E8A-4147-A177-3AD203B41FA5}">
                      <a16:colId xmlns:a16="http://schemas.microsoft.com/office/drawing/2014/main" xmlns="" val="2555692294"/>
                    </a:ext>
                  </a:extLst>
                </a:gridCol>
              </a:tblGrid>
              <a:tr h="37927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№ лота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Расположение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кв.м.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№ на схеме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Описание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Минимальные коммерческие условия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2649436"/>
                  </a:ext>
                </a:extLst>
              </a:tr>
              <a:tr h="3296780"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Аэровокзальный комплекс, зал внутренних авиалиний, 2 этаж, Бизнес зал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00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Свободное назначение 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(за исключением предприятий общественного питания), зона ритейла,  прочие торговые для организации коммерческой деятельности.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Срок договора: 11-24 месяца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Изменение размера арендной платы раз в год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Одностороннее расторжение за 30 календарных дней.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 Предоставление данных о выручке ежемесячно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Обязательное предоставление доступа в ОФД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7. Организация предоставления услуг в круглосуточном режиме без выходных</a:t>
                      </a:r>
                    </a:p>
                    <a:p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8. Арендные каникулы до 15 календарных дней в случае необходимости реконфигурирования существующей конструкции точки, проведения ремонта (для нового арендатора).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 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от выручки, но не менее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0,18 рублей 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 одного пассажира, обслуженного аэропортом, без НДС*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обеспечения заявки на участие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10 547  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рубля, в том числе НДС.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*НДС начисляется и уплачивается по ставке, установленной действующим законодательством РФ</a:t>
                      </a:r>
                      <a:endParaRPr kumimoji="0" lang="ru-RU" sz="1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6278785"/>
                  </a:ext>
                </a:extLst>
              </a:tr>
              <a:tr h="2892386"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Аэровокзальный комплекс, 1 этаж, зал прилета.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00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22860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право заключения договора субаренды для размещения </a:t>
                      </a:r>
                      <a:r>
                        <a:rPr kumimoji="0" lang="ru-RU" sz="10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вендинговых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аппаратов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Срок договора: 11 месяцев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Одностороннее расторжение за 30 календарных дней.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 Предоставление данных о выручке ежемесячно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Обязательное предоставление доступа в ОФД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7. Организация предоставления услуг в круглосуточном режиме без выходных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 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от выручки, но не менее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0,24 рубля 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 одного пассажира, обслуженного аэропортом, без НДС*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обеспечения заявки на участие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14 063 рубля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в том числе НДС.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*НДС начисляется и уплачивается по ставке, установленной действующим законодательством РФ</a:t>
                      </a:r>
                      <a:endParaRPr kumimoji="0" lang="ru-RU" sz="1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82247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6100" y="275431"/>
            <a:ext cx="9753600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ПРЕДЛАГАЕМЫЕ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КОММЕРЧЕСКИЕ ПЛОЩАДИ ДЛЯ ЗАПРОСА ПРЕДЛОЖЕНИЙ </a:t>
            </a:r>
            <a:r>
              <a:rPr lang="ru-RU" sz="1800" u="sng" dirty="0">
                <a:solidFill>
                  <a:schemeClr val="dk1"/>
                </a:solidFill>
                <a:hlinkClick r:id="rId2"/>
              </a:rPr>
              <a:t>123212286</a:t>
            </a:r>
            <a:endParaRPr lang="ru-RU" sz="1800" dirty="0">
              <a:solidFill>
                <a:schemeClr val="dk1"/>
              </a:solidFill>
            </a:endParaRPr>
          </a:p>
          <a:p>
            <a:pPr algn="ctr">
              <a:lnSpc>
                <a:spcPct val="80000"/>
              </a:lnSpc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847665"/>
              </p:ext>
            </p:extLst>
          </p:nvPr>
        </p:nvGraphicFramePr>
        <p:xfrm>
          <a:off x="393700" y="717390"/>
          <a:ext cx="9982201" cy="673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414">
                  <a:extLst>
                    <a:ext uri="{9D8B030D-6E8A-4147-A177-3AD203B41FA5}">
                      <a16:colId xmlns:a16="http://schemas.microsoft.com/office/drawing/2014/main" xmlns="" val="997328977"/>
                    </a:ext>
                  </a:extLst>
                </a:gridCol>
                <a:gridCol w="2632985">
                  <a:extLst>
                    <a:ext uri="{9D8B030D-6E8A-4147-A177-3AD203B41FA5}">
                      <a16:colId xmlns:a16="http://schemas.microsoft.com/office/drawing/2014/main" xmlns="" val="1070768845"/>
                    </a:ext>
                  </a:extLst>
                </a:gridCol>
                <a:gridCol w="696433">
                  <a:extLst>
                    <a:ext uri="{9D8B030D-6E8A-4147-A177-3AD203B41FA5}">
                      <a16:colId xmlns:a16="http://schemas.microsoft.com/office/drawing/2014/main" xmlns="" val="3569419207"/>
                    </a:ext>
                  </a:extLst>
                </a:gridCol>
                <a:gridCol w="619051">
                  <a:extLst>
                    <a:ext uri="{9D8B030D-6E8A-4147-A177-3AD203B41FA5}">
                      <a16:colId xmlns:a16="http://schemas.microsoft.com/office/drawing/2014/main" xmlns="" val="120148697"/>
                    </a:ext>
                  </a:extLst>
                </a:gridCol>
                <a:gridCol w="2553586">
                  <a:extLst>
                    <a:ext uri="{9D8B030D-6E8A-4147-A177-3AD203B41FA5}">
                      <a16:colId xmlns:a16="http://schemas.microsoft.com/office/drawing/2014/main" xmlns="" val="3042952903"/>
                    </a:ext>
                  </a:extLst>
                </a:gridCol>
                <a:gridCol w="2785732">
                  <a:extLst>
                    <a:ext uri="{9D8B030D-6E8A-4147-A177-3AD203B41FA5}">
                      <a16:colId xmlns:a16="http://schemas.microsoft.com/office/drawing/2014/main" xmlns="" val="2555692294"/>
                    </a:ext>
                  </a:extLst>
                </a:gridCol>
              </a:tblGrid>
              <a:tr h="37927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№ лота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Расположение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кв.м.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№ на схеме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Описание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Минимальные коммерческие условия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2649436"/>
                  </a:ext>
                </a:extLst>
              </a:tr>
              <a:tr h="3296780"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Аэровокзальный комплекс,  1 этаж, зал прилета</a:t>
                      </a:r>
                      <a:endParaRPr kumimoji="0" lang="ru-RU" sz="9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13,24 </a:t>
                      </a:r>
                      <a:r>
                        <a:rPr lang="ru-RU" sz="95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endParaRPr lang="ru-RU" sz="9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Свободное назначение 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(за исключением предприятий общественного питания), зона ритейла,  прочие торговые для организации коммерческой деятельности.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Срок договора: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месяца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Изменение размера арендной платы раз в год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Одностороннее расторжение за 30 календарных дней.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 Предоставление данных о выручке ежемесячно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Обязательное предоставление доступа в ОФД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7. Организация предоставления услуг в круглосуточном режиме без выходных</a:t>
                      </a:r>
                    </a:p>
                    <a:p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8. Арендные каникулы до 15 календарных дней в случае необходимости реконфигурирования существующей конструкции точки, проведения ремонта (для нового арендатора).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 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от выручки, но не менее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60 204  рубля, 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без НДС*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обеспечения заявки на участие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72 245 рубля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в том числе НДС.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*НДС начисляется и уплачивается по ставке, установленной действующим законодательством РФ</a:t>
                      </a:r>
                      <a:endParaRPr kumimoji="0" lang="ru-RU" sz="1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6278785"/>
                  </a:ext>
                </a:extLst>
              </a:tr>
              <a:tr h="2892386"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22860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82247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6100" y="275431"/>
            <a:ext cx="9753600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ПРЕДЛАГАЕМЫЕ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КОММЕРЧЕСКИЕ ПЛОЩАДИ ДЛЯ ЗАПРОСА ПРЕДЛОЖЕНИЙ </a:t>
            </a:r>
            <a:r>
              <a:rPr lang="ru-RU" sz="1800" u="sng" dirty="0">
                <a:solidFill>
                  <a:schemeClr val="dk1"/>
                </a:solidFill>
                <a:hlinkClick r:id="rId2"/>
              </a:rPr>
              <a:t>123212286</a:t>
            </a:r>
            <a:endParaRPr lang="ru-RU" sz="1800" dirty="0">
              <a:solidFill>
                <a:schemeClr val="dk1"/>
              </a:solidFill>
            </a:endParaRPr>
          </a:p>
          <a:p>
            <a:pPr algn="ctr">
              <a:lnSpc>
                <a:spcPct val="80000"/>
              </a:lnSpc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894632"/>
              </p:ext>
            </p:extLst>
          </p:nvPr>
        </p:nvGraphicFramePr>
        <p:xfrm>
          <a:off x="165100" y="123031"/>
          <a:ext cx="10134600" cy="7054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7809">
                  <a:extLst>
                    <a:ext uri="{9D8B030D-6E8A-4147-A177-3AD203B41FA5}">
                      <a16:colId xmlns:a16="http://schemas.microsoft.com/office/drawing/2014/main" xmlns="" val="1790686649"/>
                    </a:ext>
                  </a:extLst>
                </a:gridCol>
                <a:gridCol w="3756791">
                  <a:extLst>
                    <a:ext uri="{9D8B030D-6E8A-4147-A177-3AD203B41FA5}">
                      <a16:colId xmlns:a16="http://schemas.microsoft.com/office/drawing/2014/main" xmlns="" val="1155597935"/>
                    </a:ext>
                  </a:extLst>
                </a:gridCol>
              </a:tblGrid>
              <a:tr h="562222">
                <a:tc>
                  <a:txBody>
                    <a:bodyPr/>
                    <a:lstStyle/>
                    <a:p>
                      <a:r>
                        <a:rPr lang="ru-RU" dirty="0" smtClean="0"/>
                        <a:t>Даты/Этапы/Сроки</a:t>
                      </a:r>
                      <a:r>
                        <a:rPr lang="ru-RU" baseline="0" dirty="0" smtClean="0"/>
                        <a:t> проведения конкурса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Примечание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9359540"/>
                  </a:ext>
                </a:extLst>
              </a:tr>
              <a:tr h="621957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Документация о запросе предложений, начиная с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26.06.2023 </a:t>
                      </a:r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в режиме свободного доступа размещается в сети Интернет на сайте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https://www.zakupki.ru/ и доступна по ссылке: </a:t>
                      </a:r>
                      <a:r>
                        <a:rPr lang="ru-RU" sz="21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https://www.zakupki.ru/lot_view/123212286</a:t>
                      </a:r>
                      <a:endParaRPr lang="ru-RU" sz="2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Заявка </a:t>
                      </a:r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на участие должна быть подана в срок до 15-00 часов местного времени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28.07.2023</a:t>
                      </a:r>
                      <a:endParaRPr lang="ru-RU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Уточненная заявка после получения предложения на участие в процедуре переторжки подается в электронной форме на сайте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ru-RU" sz="21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https://www.zakupki.ru/lot_view/123212286</a:t>
                      </a:r>
                      <a:endParaRPr lang="ru-RU" sz="2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в </a:t>
                      </a:r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срок, указанный в официальном приглашении на участие. Заявки на участие подаются в электронном виде на сайте </a:t>
                      </a:r>
                      <a:r>
                        <a:rPr lang="ru-RU" sz="21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https://www.zakupki.ru/lot_view/123212286</a:t>
                      </a:r>
                      <a:endParaRPr lang="ru-RU" sz="2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Рассмотрение </a:t>
                      </a:r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заявок и осуществление допуска для проведения процедуры переторжки будет производиться с 16-00 часов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28.07.2023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Подведение итогов будет производиться в </a:t>
                      </a:r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10-00 </a:t>
                      </a:r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часов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31.07.2023</a:t>
                      </a:r>
                      <a:endParaRPr lang="ru-RU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НДС начисляется и уплачивается по ставке, установленной действующим законодательством РФ</a:t>
                      </a:r>
                    </a:p>
                    <a:p>
                      <a:endParaRPr lang="ru-RU" sz="10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1569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0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6300" y="1189831"/>
            <a:ext cx="6756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ДАННЫЕ О ПЛАНИРУЕМОМ ПАССАЖИРОПОТОКЕ*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2300" y="5990431"/>
            <a:ext cx="2924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Пассажиропоток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общий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1000" dirty="0" err="1">
                <a:solidFill>
                  <a:schemeClr val="accent1">
                    <a:lumMod val="75000"/>
                  </a:schemeClr>
                </a:solidFill>
              </a:rPr>
              <a:t>прилет+вылет+транзит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543175"/>
            <a:ext cx="103536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433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10659</TotalTime>
  <Words>1444</Words>
  <Application>Microsoft Office PowerPoint</Application>
  <PresentationFormat>Произвольный</PresentationFormat>
  <Paragraphs>267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voron</dc:creator>
  <cp:lastModifiedBy>Дамбаева Виктория Юрьевна</cp:lastModifiedBy>
  <cp:revision>141</cp:revision>
  <cp:lastPrinted>2022-01-21T04:03:25Z</cp:lastPrinted>
  <dcterms:created xsi:type="dcterms:W3CDTF">2006-08-16T00:00:00Z</dcterms:created>
  <dcterms:modified xsi:type="dcterms:W3CDTF">2023-06-23T08:06:57Z</dcterms:modified>
</cp:coreProperties>
</file>